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embeddedFontLst>
    <p:embeddedFont>
      <p:font typeface="Roboto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53" y="73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ynergydental.org.uk/tag/plaque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50c8f599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50c8f599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4e9db045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4e9db045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50c8f599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50c8f599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4e9db045a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64e9db045a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4e9db045a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4e9db045a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4e9db045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64e9db045a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4e9db045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4e9db045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4e9db045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4e9db045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Pemphigus Vulgaris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Ulcers, Canker Sores, Aphthous Stomatits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Chronic Hyperplastic Candidiasis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Denture Stomatits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4e9db045a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4e9db045a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4e9db045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64e9db045a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41e7f19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41e7f19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4e9db045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64e9db045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4e9db045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64e9db045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4e9db045a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4e9db045a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51085143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651085143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64e9db045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64e9db045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650c8f599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650c8f599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5108514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65108514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4e9db045a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4e9db045a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651fd689fa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651fd689fa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651fd689fa_4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651fd689fa_4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4e9db045a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4e9db045a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64e9db045a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64e9db045a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64e9db045a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64e9db045a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4ab5f1b9f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4ab5f1b9f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51fd689fa_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51fd689fa_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4e9db045a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4e9db045a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4e9db045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4e9db045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4e9db04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4e9db04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https://synergydental.org.uk/tag/plaque/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4e9db045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4e9db045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5WZY15v_qk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576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Providing Oral Care and Education to Your Patients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088" y="411316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DH Students: Rebecca, Taylor G., &amp; Cassondra</a:t>
            </a:r>
            <a:endParaRPr/>
          </a:p>
        </p:txBody>
      </p:sp>
      <p:pic>
        <p:nvPicPr>
          <p:cNvPr id="87" name="Google Shape;87;p13" descr="strong cute healthy happy toot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5825" y="3007500"/>
            <a:ext cx="1403700" cy="14742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How Biofilm Affects the TEETH CONT...</a:t>
            </a:r>
            <a:endParaRPr b="1"/>
          </a:p>
        </p:txBody>
      </p:sp>
      <p:sp>
        <p:nvSpPr>
          <p:cNvPr id="155" name="Google Shape;155;p2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12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following are examples of dental decay.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found, diagnoses is NOT within the DH or PSW scope of practice! </a:t>
            </a:r>
            <a:r>
              <a:rPr lang="en">
                <a:solidFill>
                  <a:schemeClr val="accent3"/>
                </a:solidFill>
              </a:rPr>
              <a:t>Indicate potential decay, and refer to a dentist!</a:t>
            </a:r>
            <a:r>
              <a:rPr lang="en"/>
              <a:t> </a:t>
            </a:r>
            <a:endParaRPr/>
          </a:p>
        </p:txBody>
      </p:sp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1200" y="2571751"/>
            <a:ext cx="1801474" cy="112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8050" y="2571749"/>
            <a:ext cx="1464360" cy="166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1528" y="2571747"/>
            <a:ext cx="1769000" cy="166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59325" y="2571750"/>
            <a:ext cx="1399923" cy="166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How Biofilm Affects the GUMS</a:t>
            </a:r>
            <a:endParaRPr b="1"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57720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</a:t>
            </a:r>
            <a:r>
              <a:rPr lang="en">
                <a:solidFill>
                  <a:schemeClr val="accent3"/>
                </a:solidFill>
              </a:rPr>
              <a:t>bacteria </a:t>
            </a:r>
            <a:r>
              <a:rPr lang="en"/>
              <a:t>within biofilm can irritate the gums (AKA gingiva) and cause </a:t>
            </a:r>
            <a:r>
              <a:rPr lang="en">
                <a:solidFill>
                  <a:schemeClr val="accent3"/>
                </a:solidFill>
              </a:rPr>
              <a:t>inflammation</a:t>
            </a:r>
            <a:r>
              <a:rPr lang="en"/>
              <a:t>. </a:t>
            </a:r>
            <a:r>
              <a:rPr lang="en">
                <a:solidFill>
                  <a:schemeClr val="accent3"/>
                </a:solidFill>
              </a:rPr>
              <a:t>Calculus </a:t>
            </a:r>
            <a:r>
              <a:rPr lang="en"/>
              <a:t>(hardened plaque bacteria; AKA tartar), can become embedded under the gumline and cause </a:t>
            </a:r>
            <a:r>
              <a:rPr lang="en">
                <a:solidFill>
                  <a:schemeClr val="accent3"/>
                </a:solidFill>
              </a:rPr>
              <a:t>inflammation</a:t>
            </a:r>
            <a:r>
              <a:rPr lang="en"/>
              <a:t>.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accent3"/>
                </a:solidFill>
              </a:rPr>
              <a:t>Inflammation causes destruction</a:t>
            </a:r>
            <a:r>
              <a:rPr lang="en"/>
              <a:t> of: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Fibers within the gums (</a:t>
            </a:r>
            <a:r>
              <a:rPr lang="en">
                <a:solidFill>
                  <a:schemeClr val="accent3"/>
                </a:solidFill>
              </a:rPr>
              <a:t>gingival fibers</a:t>
            </a:r>
            <a:r>
              <a:rPr lang="en"/>
              <a:t>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Ligaments that surround and support the teeth (</a:t>
            </a:r>
            <a:r>
              <a:rPr lang="en">
                <a:solidFill>
                  <a:schemeClr val="accent3"/>
                </a:solidFill>
              </a:rPr>
              <a:t>periodontal ligaments</a:t>
            </a:r>
            <a:r>
              <a:rPr lang="en"/>
              <a:t>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bone that holds the teeth within the jaw (</a:t>
            </a:r>
            <a:r>
              <a:rPr lang="en">
                <a:solidFill>
                  <a:schemeClr val="accent3"/>
                </a:solidFill>
              </a:rPr>
              <a:t>alveolar bone</a:t>
            </a:r>
            <a:r>
              <a:rPr lang="en"/>
              <a:t>)</a:t>
            </a:r>
            <a:endParaRPr/>
          </a:p>
        </p:txBody>
      </p:sp>
      <p:pic>
        <p:nvPicPr>
          <p:cNvPr id="166" name="Google Shape;16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4900" y="1229870"/>
            <a:ext cx="1802700" cy="2137726"/>
          </a:xfrm>
          <a:prstGeom prst="rect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7" name="Google Shape;16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1450" y="2624213"/>
            <a:ext cx="1802700" cy="1823462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How Biofilm Affects the GUMS CONT...</a:t>
            </a:r>
            <a:endParaRPr b="1"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4306500" cy="14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>
                <a:solidFill>
                  <a:schemeClr val="accent2"/>
                </a:solidFill>
              </a:rPr>
              <a:t>GINGIVITIS</a:t>
            </a:r>
            <a:r>
              <a:rPr lang="en" sz="1800"/>
              <a:t> → stage where there is </a:t>
            </a:r>
            <a:r>
              <a:rPr lang="en" sz="1800">
                <a:solidFill>
                  <a:schemeClr val="accent3"/>
                </a:solidFill>
              </a:rPr>
              <a:t>ONLY </a:t>
            </a:r>
            <a:r>
              <a:rPr lang="en" sz="1800"/>
              <a:t>destruction of gingival fibers.</a:t>
            </a:r>
            <a:endParaRPr sz="18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stage is </a:t>
            </a:r>
            <a:r>
              <a:rPr lang="en">
                <a:solidFill>
                  <a:schemeClr val="accent3"/>
                </a:solidFill>
              </a:rPr>
              <a:t>reversible</a:t>
            </a:r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body" idx="4294967295"/>
          </p:nvPr>
        </p:nvSpPr>
        <p:spPr>
          <a:xfrm>
            <a:off x="4618225" y="1229975"/>
            <a:ext cx="4481700" cy="14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>
                <a:solidFill>
                  <a:schemeClr val="accent2"/>
                </a:solidFill>
              </a:rPr>
              <a:t>PERIODONTITIS </a:t>
            </a:r>
            <a:r>
              <a:rPr lang="en" sz="1800"/>
              <a:t>→ stage where there is </a:t>
            </a:r>
            <a:r>
              <a:rPr lang="en" sz="1800">
                <a:solidFill>
                  <a:schemeClr val="accent3"/>
                </a:solidFill>
              </a:rPr>
              <a:t>ALSO </a:t>
            </a:r>
            <a:r>
              <a:rPr lang="en" sz="1800"/>
              <a:t>destruction of periodontal ligaments &amp; alveolar bone</a:t>
            </a:r>
            <a:endParaRPr sz="18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stage is </a:t>
            </a:r>
            <a:r>
              <a:rPr lang="en">
                <a:solidFill>
                  <a:schemeClr val="accent3"/>
                </a:solidFill>
              </a:rPr>
              <a:t>irreversible</a:t>
            </a:r>
            <a:endParaRPr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body" idx="4294967295"/>
          </p:nvPr>
        </p:nvSpPr>
        <p:spPr>
          <a:xfrm>
            <a:off x="311700" y="3455050"/>
            <a:ext cx="8520600" cy="14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Signs → </a:t>
            </a:r>
            <a:r>
              <a:rPr lang="en" sz="1400"/>
              <a:t>Gums that are red, inflamed, swollen, and/or bleeding, and/or teeth that are mobile.</a:t>
            </a:r>
            <a:endParaRPr sz="14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When found, diagnoses is NOT within the DH or PSW scope </a:t>
            </a:r>
            <a:r>
              <a:rPr lang="en"/>
              <a:t>                             </a:t>
            </a:r>
            <a:r>
              <a:rPr lang="en" sz="1800"/>
              <a:t>of practice! </a:t>
            </a:r>
            <a:r>
              <a:rPr lang="en" sz="1800">
                <a:solidFill>
                  <a:schemeClr val="accent3"/>
                </a:solidFill>
              </a:rPr>
              <a:t>Indicate potential gum disease, and</a:t>
            </a:r>
            <a:r>
              <a:rPr lang="en">
                <a:solidFill>
                  <a:schemeClr val="accent3"/>
                </a:solidFill>
              </a:rPr>
              <a:t> </a:t>
            </a:r>
            <a:r>
              <a:rPr lang="en" sz="1800">
                <a:solidFill>
                  <a:schemeClr val="accent3"/>
                </a:solidFill>
              </a:rPr>
              <a:t>refer to                                       a dentist!</a:t>
            </a:r>
            <a:r>
              <a:rPr lang="en" sz="1800"/>
              <a:t> </a:t>
            </a:r>
            <a:endParaRPr sz="180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6" name="Google Shape;176;p24"/>
          <p:cNvPicPr preferRelativeResize="0"/>
          <p:nvPr/>
        </p:nvPicPr>
        <p:blipFill rotWithShape="1">
          <a:blip r:embed="rId3">
            <a:alphaModFix/>
          </a:blip>
          <a:srcRect b="54634"/>
          <a:stretch/>
        </p:blipFill>
        <p:spPr>
          <a:xfrm>
            <a:off x="1562525" y="2509175"/>
            <a:ext cx="6018950" cy="108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How Seniors are at Greater Risk for Oral Disease </a:t>
            </a:r>
            <a:endParaRPr b="1"/>
          </a:p>
        </p:txBody>
      </p:sp>
      <p:pic>
        <p:nvPicPr>
          <p:cNvPr id="182" name="Google Shape;1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9851" y="1551387"/>
            <a:ext cx="2651925" cy="204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5411700" cy="31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chemeClr val="accent2"/>
                </a:solidFill>
              </a:rPr>
              <a:t>POLYPHARMACY</a:t>
            </a:r>
            <a:r>
              <a:rPr lang="en">
                <a:solidFill>
                  <a:schemeClr val="accent3"/>
                </a:solidFill>
              </a:rPr>
              <a:t> </a:t>
            </a:r>
            <a:r>
              <a:rPr lang="en"/>
              <a:t>→ Due to taking </a:t>
            </a:r>
            <a:r>
              <a:rPr lang="en">
                <a:solidFill>
                  <a:schemeClr val="accent3"/>
                </a:solidFill>
              </a:rPr>
              <a:t>many medications</a:t>
            </a:r>
            <a:r>
              <a:rPr lang="en"/>
              <a:t> that can affect the oral cavity and cause </a:t>
            </a:r>
            <a:r>
              <a:rPr lang="en">
                <a:solidFill>
                  <a:schemeClr val="accent3"/>
                </a:solidFill>
              </a:rPr>
              <a:t>xerostomia </a:t>
            </a:r>
            <a:r>
              <a:rPr lang="en"/>
              <a:t>(dry mouth) which can then increase their risk for </a:t>
            </a:r>
            <a:r>
              <a:rPr lang="en">
                <a:solidFill>
                  <a:schemeClr val="accent3"/>
                </a:solidFill>
              </a:rPr>
              <a:t>dental decay</a:t>
            </a:r>
            <a:r>
              <a:rPr lang="en"/>
              <a:t> (cavities).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chemeClr val="accent2"/>
                </a:solidFill>
              </a:rPr>
              <a:t>Irregular dental care</a:t>
            </a:r>
            <a:r>
              <a:rPr lang="en"/>
              <a:t> → Due to </a:t>
            </a:r>
            <a:r>
              <a:rPr lang="en">
                <a:solidFill>
                  <a:schemeClr val="accent3"/>
                </a:solidFill>
              </a:rPr>
              <a:t>not being able</a:t>
            </a:r>
            <a:r>
              <a:rPr lang="en"/>
              <a:t> to </a:t>
            </a:r>
            <a:r>
              <a:rPr lang="en">
                <a:solidFill>
                  <a:schemeClr val="accent3"/>
                </a:solidFill>
              </a:rPr>
              <a:t>afford</a:t>
            </a:r>
            <a:r>
              <a:rPr lang="en"/>
              <a:t> or have </a:t>
            </a:r>
            <a:r>
              <a:rPr lang="en">
                <a:solidFill>
                  <a:schemeClr val="accent3"/>
                </a:solidFill>
              </a:rPr>
              <a:t>access</a:t>
            </a:r>
            <a:r>
              <a:rPr lang="en"/>
              <a:t> to dental care.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chemeClr val="accent2"/>
                </a:solidFill>
              </a:rPr>
              <a:t>Irregular oral scans</a:t>
            </a:r>
            <a:r>
              <a:rPr lang="en"/>
              <a:t> → Due to </a:t>
            </a:r>
            <a:r>
              <a:rPr lang="en">
                <a:solidFill>
                  <a:schemeClr val="accent3"/>
                </a:solidFill>
              </a:rPr>
              <a:t>no one checking</a:t>
            </a:r>
            <a:r>
              <a:rPr lang="en"/>
              <a:t> in their mouths as often as they maybe should, leaving </a:t>
            </a:r>
            <a:r>
              <a:rPr lang="en">
                <a:solidFill>
                  <a:schemeClr val="accent3"/>
                </a:solidFill>
              </a:rPr>
              <a:t>disease go undetected</a:t>
            </a:r>
            <a:r>
              <a:rPr lang="en"/>
              <a:t>. </a:t>
            </a:r>
            <a:endParaRPr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/>
          <p:nvPr/>
        </p:nvSpPr>
        <p:spPr>
          <a:xfrm>
            <a:off x="-12125" y="12125"/>
            <a:ext cx="9144000" cy="1217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REVIEW TIME!</a:t>
            </a:r>
            <a:endParaRPr sz="3600" b="1"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1"/>
          </p:nvPr>
        </p:nvSpPr>
        <p:spPr>
          <a:xfrm>
            <a:off x="311700" y="1799875"/>
            <a:ext cx="46134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You Tell Us What You Remember?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Biofilm?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is it important to remove biofilm?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is oral care important? </a:t>
            </a:r>
            <a:endParaRPr/>
          </a:p>
        </p:txBody>
      </p:sp>
      <p:pic>
        <p:nvPicPr>
          <p:cNvPr id="191" name="Google Shape;191;p26" descr="cute tooth with question mark charact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3650" y="1799875"/>
            <a:ext cx="1403700" cy="14745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>
            <a:spLocks noGrp="1"/>
          </p:cNvSpPr>
          <p:nvPr>
            <p:ph type="title"/>
          </p:nvPr>
        </p:nvSpPr>
        <p:spPr>
          <a:xfrm>
            <a:off x="241250" y="192725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Identifying Signs of Oral Disease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197" name="Google Shape;197;p27"/>
          <p:cNvSpPr/>
          <p:nvPr/>
        </p:nvSpPr>
        <p:spPr>
          <a:xfrm>
            <a:off x="4559875" y="125"/>
            <a:ext cx="2292000" cy="51435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How to Perform an Intraoral Scan</a:t>
            </a:r>
            <a:endParaRPr b="1"/>
          </a:p>
        </p:txBody>
      </p:sp>
      <p:pic>
        <p:nvPicPr>
          <p:cNvPr id="203" name="Google Shape;203;p28" descr="Ostrow Class of 2019 walk through of extra and intraoral examinations" title="Extraoral and Intraoral Examination Walkthroug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8213" y="1113913"/>
            <a:ext cx="3887575" cy="291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Potential Abnormal Findings from an Oral Scan</a:t>
            </a:r>
            <a:endParaRPr b="1"/>
          </a:p>
        </p:txBody>
      </p:sp>
      <p:pic>
        <p:nvPicPr>
          <p:cNvPr id="209" name="Google Shape;20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9123" y="1127000"/>
            <a:ext cx="2203952" cy="155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4200" y="1127000"/>
            <a:ext cx="1927475" cy="14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525" y="1127000"/>
            <a:ext cx="1927466" cy="18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0513" y="3043203"/>
            <a:ext cx="1857600" cy="155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12800" y="1127000"/>
            <a:ext cx="1736138" cy="18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9" descr="Sad suffering sick cute human tooth vector" title="Sad suffering sick cute human tooth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29063" y="2795675"/>
            <a:ext cx="1403700" cy="1474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5" name="Google Shape;215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99125" y="2795675"/>
            <a:ext cx="2649900" cy="1623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/>
          <p:nvPr/>
        </p:nvSpPr>
        <p:spPr>
          <a:xfrm>
            <a:off x="-12125" y="12125"/>
            <a:ext cx="9144000" cy="1217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PRACTICE TIME!</a:t>
            </a:r>
            <a:endParaRPr sz="3600" b="1"/>
          </a:p>
        </p:txBody>
      </p:sp>
      <p:sp>
        <p:nvSpPr>
          <p:cNvPr id="222" name="Google Shape;222;p30"/>
          <p:cNvSpPr txBox="1">
            <a:spLocks noGrp="1"/>
          </p:cNvSpPr>
          <p:nvPr>
            <p:ph type="body" idx="1"/>
          </p:nvPr>
        </p:nvSpPr>
        <p:spPr>
          <a:xfrm>
            <a:off x="311700" y="1799875"/>
            <a:ext cx="8520600" cy="27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now going to practice: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Performing an intraoral scan</a:t>
            </a:r>
            <a:endParaRPr/>
          </a:p>
        </p:txBody>
      </p:sp>
      <p:pic>
        <p:nvPicPr>
          <p:cNvPr id="223" name="Google Shape;223;p30" descr="Cute happy smiling tooth doing exercises vecto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9675" y="1799879"/>
            <a:ext cx="1403700" cy="1474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title"/>
          </p:nvPr>
        </p:nvSpPr>
        <p:spPr>
          <a:xfrm>
            <a:off x="241250" y="192725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Prevention of Oral Disease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229" name="Google Shape;229;p31"/>
          <p:cNvSpPr/>
          <p:nvPr/>
        </p:nvSpPr>
        <p:spPr>
          <a:xfrm>
            <a:off x="4559875" y="125"/>
            <a:ext cx="2292000" cy="51435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Learning Objectives</a:t>
            </a:r>
            <a:endParaRPr b="1"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Understand the roles of the DH verse the PSW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Understand the importance of oral health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Understand the basics of oral disease etiology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Understand how to identify signs of oral disease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Understand how to prevent oral disease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Understand client specific adaptations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Understand conditions to consider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How Can Oral Disease be Prevented?</a:t>
            </a:r>
            <a:endParaRPr b="1"/>
          </a:p>
        </p:txBody>
      </p:sp>
      <p:sp>
        <p:nvSpPr>
          <p:cNvPr id="235" name="Google Shape;235;p3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56094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Oral disease can be </a:t>
            </a:r>
            <a:r>
              <a:rPr lang="en">
                <a:solidFill>
                  <a:schemeClr val="accent3"/>
                </a:solidFill>
              </a:rPr>
              <a:t>prevented</a:t>
            </a:r>
            <a:r>
              <a:rPr lang="en"/>
              <a:t> through: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Regular adequate </a:t>
            </a:r>
            <a:r>
              <a:rPr lang="en">
                <a:solidFill>
                  <a:schemeClr val="accent3"/>
                </a:solidFill>
              </a:rPr>
              <a:t>biofilm removal</a:t>
            </a:r>
            <a:r>
              <a:rPr lang="en"/>
              <a:t> (through brushing and interdental aids)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Adequate </a:t>
            </a:r>
            <a:r>
              <a:rPr lang="en">
                <a:solidFill>
                  <a:schemeClr val="accent3"/>
                </a:solidFill>
              </a:rPr>
              <a:t>saliva stimulation</a:t>
            </a:r>
            <a:r>
              <a:rPr lang="en"/>
              <a:t>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Proper care for </a:t>
            </a:r>
            <a:r>
              <a:rPr lang="en">
                <a:solidFill>
                  <a:schemeClr val="accent3"/>
                </a:solidFill>
              </a:rPr>
              <a:t>dental appliances</a:t>
            </a:r>
            <a:r>
              <a:rPr lang="en"/>
              <a:t> (crowns/bridges/implants) and </a:t>
            </a:r>
            <a:r>
              <a:rPr lang="en">
                <a:solidFill>
                  <a:schemeClr val="accent3"/>
                </a:solidFill>
              </a:rPr>
              <a:t>dentures</a:t>
            </a:r>
            <a:endParaRPr>
              <a:solidFill>
                <a:schemeClr val="accent3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chemeClr val="accent3"/>
                </a:solidFill>
              </a:rPr>
              <a:t>Regular visits</a:t>
            </a:r>
            <a:r>
              <a:rPr lang="en"/>
              <a:t> to a registered dental hygienist and dentist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chemeClr val="accent3"/>
                </a:solidFill>
              </a:rPr>
              <a:t>Fluoride </a:t>
            </a:r>
            <a:r>
              <a:rPr lang="en"/>
              <a:t>treatments provided in dental offices, and authorized clinics and physicians offices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Regular </a:t>
            </a:r>
            <a:r>
              <a:rPr lang="en">
                <a:solidFill>
                  <a:schemeClr val="accent3"/>
                </a:solidFill>
              </a:rPr>
              <a:t>intraoral scans</a:t>
            </a:r>
            <a:r>
              <a:rPr lang="en"/>
              <a:t> to identify problems at early stages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6" name="Google Shape;236;p32" descr="See the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7200" y="1493950"/>
            <a:ext cx="2770251" cy="184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Brushing Technique for Biofilm Control</a:t>
            </a:r>
            <a:endParaRPr b="1"/>
          </a:p>
        </p:txBody>
      </p:sp>
      <p:sp>
        <p:nvSpPr>
          <p:cNvPr id="242" name="Google Shape;242;p3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6271200" cy="15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chemeClr val="accent2"/>
                </a:solidFill>
              </a:rPr>
              <a:t>BASS TECHNIQUE</a:t>
            </a:r>
            <a:endParaRPr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Angle bristles </a:t>
            </a:r>
            <a:r>
              <a:rPr lang="en" sz="1800">
                <a:solidFill>
                  <a:schemeClr val="accent3"/>
                </a:solidFill>
              </a:rPr>
              <a:t>under the gumline</a:t>
            </a:r>
            <a:r>
              <a:rPr lang="en" sz="1800"/>
              <a:t>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Use a </a:t>
            </a:r>
            <a:r>
              <a:rPr lang="en" sz="1800">
                <a:solidFill>
                  <a:schemeClr val="accent3"/>
                </a:solidFill>
              </a:rPr>
              <a:t>vibrating stroke</a:t>
            </a:r>
            <a:r>
              <a:rPr lang="en" sz="1800"/>
              <a:t> across 2-3 teeth with </a:t>
            </a:r>
            <a:r>
              <a:rPr lang="en" sz="1800">
                <a:solidFill>
                  <a:schemeClr val="accent3"/>
                </a:solidFill>
              </a:rPr>
              <a:t>light pressure</a:t>
            </a:r>
            <a:endParaRPr sz="18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** </a:t>
            </a:r>
            <a:r>
              <a:rPr lang="en" b="1">
                <a:solidFill>
                  <a:schemeClr val="accent3"/>
                </a:solidFill>
              </a:rPr>
              <a:t>PLEASE NOTE</a:t>
            </a:r>
            <a:r>
              <a:rPr lang="en"/>
              <a:t> ** → If it is hard for a client to hold a toothbrush, they can increase surface area for grip with the use of a tennis ball, bike handle, or washcloth!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3" name="Google Shape;24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0100" y="1379949"/>
            <a:ext cx="1939575" cy="192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3"/>
          <p:cNvPicPr preferRelativeResize="0"/>
          <p:nvPr/>
        </p:nvPicPr>
        <p:blipFill rotWithShape="1">
          <a:blip r:embed="rId4">
            <a:alphaModFix/>
          </a:blip>
          <a:srcRect t="28258" b="50132"/>
          <a:stretch/>
        </p:blipFill>
        <p:spPr>
          <a:xfrm>
            <a:off x="5049925" y="3847250"/>
            <a:ext cx="2032597" cy="6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3"/>
          <p:cNvPicPr preferRelativeResize="0"/>
          <p:nvPr/>
        </p:nvPicPr>
        <p:blipFill rotWithShape="1">
          <a:blip r:embed="rId4">
            <a:alphaModFix/>
          </a:blip>
          <a:srcRect t="78098"/>
          <a:stretch/>
        </p:blipFill>
        <p:spPr>
          <a:xfrm>
            <a:off x="616496" y="3847248"/>
            <a:ext cx="2005454" cy="6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3"/>
          <p:cNvPicPr preferRelativeResize="0"/>
          <p:nvPr/>
        </p:nvPicPr>
        <p:blipFill rotWithShape="1">
          <a:blip r:embed="rId4">
            <a:alphaModFix/>
          </a:blip>
          <a:srcRect t="54891" b="24964"/>
          <a:stretch/>
        </p:blipFill>
        <p:spPr>
          <a:xfrm>
            <a:off x="2745713" y="3847250"/>
            <a:ext cx="2180428" cy="6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/>
          <p:nvPr/>
        </p:nvSpPr>
        <p:spPr>
          <a:xfrm>
            <a:off x="-12125" y="12125"/>
            <a:ext cx="9144000" cy="1217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PRACTICE TIME!</a:t>
            </a:r>
            <a:endParaRPr sz="3600" b="1"/>
          </a:p>
        </p:txBody>
      </p:sp>
      <p:sp>
        <p:nvSpPr>
          <p:cNvPr id="253" name="Google Shape;253;p34"/>
          <p:cNvSpPr txBox="1">
            <a:spLocks noGrp="1"/>
          </p:cNvSpPr>
          <p:nvPr>
            <p:ph type="body" idx="1"/>
          </p:nvPr>
        </p:nvSpPr>
        <p:spPr>
          <a:xfrm>
            <a:off x="311700" y="1799875"/>
            <a:ext cx="8520600" cy="27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now going to practice: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Brushing</a:t>
            </a:r>
            <a:endParaRPr/>
          </a:p>
        </p:txBody>
      </p:sp>
      <p:pic>
        <p:nvPicPr>
          <p:cNvPr id="254" name="Google Shape;254;p34" descr="Cute happy smiling tooth doing exercises vecto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9675" y="1799879"/>
            <a:ext cx="1403700" cy="1474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Interproximal Aids</a:t>
            </a:r>
            <a:r>
              <a:rPr lang="en" dirty="0"/>
              <a:t> </a:t>
            </a:r>
            <a:endParaRPr dirty="0"/>
          </a:p>
        </p:txBody>
      </p:sp>
      <p:sp>
        <p:nvSpPr>
          <p:cNvPr id="260" name="Google Shape;260;p3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          </a:t>
            </a:r>
            <a:r>
              <a:rPr lang="en" b="1" dirty="0">
                <a:solidFill>
                  <a:schemeClr val="accent2"/>
                </a:solidFill>
              </a:rPr>
              <a:t>Proxabrush 			Soft picks 		Floss Holder </a:t>
            </a:r>
            <a:endParaRPr b="1" dirty="0">
              <a:solidFill>
                <a:schemeClr val="accent2"/>
              </a:solidFill>
            </a:endParaRPr>
          </a:p>
        </p:txBody>
      </p:sp>
      <p:pic>
        <p:nvPicPr>
          <p:cNvPr id="261" name="Google Shape;26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7300" y="1877362"/>
            <a:ext cx="1689400" cy="16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525" y="1788612"/>
            <a:ext cx="18669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6575" y="1788612"/>
            <a:ext cx="186690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Beneficial Oral Aids and Products</a:t>
            </a:r>
            <a:endParaRPr b="1"/>
          </a:p>
        </p:txBody>
      </p:sp>
      <p:sp>
        <p:nvSpPr>
          <p:cNvPr id="269" name="Google Shape;269;p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832300" cy="21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chemeClr val="accent2"/>
                </a:solidFill>
              </a:rPr>
              <a:t>Sulcabrush </a:t>
            </a:r>
            <a:r>
              <a:rPr lang="en"/>
              <a:t>→ Used </a:t>
            </a:r>
            <a:r>
              <a:rPr lang="en">
                <a:solidFill>
                  <a:schemeClr val="accent3"/>
                </a:solidFill>
              </a:rPr>
              <a:t>around the gum line</a:t>
            </a:r>
            <a:r>
              <a:rPr lang="en"/>
              <a:t> to help with the removal of biofilm.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chemeClr val="accent2"/>
                </a:solidFill>
              </a:rPr>
              <a:t>Tongue scraper</a:t>
            </a:r>
            <a:r>
              <a:rPr lang="en"/>
              <a:t> → Used to </a:t>
            </a:r>
            <a:r>
              <a:rPr lang="en">
                <a:solidFill>
                  <a:schemeClr val="accent3"/>
                </a:solidFill>
              </a:rPr>
              <a:t>clean the tongue</a:t>
            </a:r>
            <a:r>
              <a:rPr lang="en"/>
              <a:t> so bacteria does not accumulate on the tongue.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chemeClr val="accent2"/>
                </a:solidFill>
              </a:rPr>
              <a:t>Biotene </a:t>
            </a:r>
            <a:r>
              <a:rPr lang="en"/>
              <a:t>→ For people who have </a:t>
            </a:r>
            <a:r>
              <a:rPr lang="en">
                <a:solidFill>
                  <a:schemeClr val="accent3"/>
                </a:solidFill>
              </a:rPr>
              <a:t>dry mouth</a:t>
            </a:r>
            <a:r>
              <a:rPr lang="en"/>
              <a:t> as well as those who wear </a:t>
            </a:r>
            <a:r>
              <a:rPr lang="en">
                <a:solidFill>
                  <a:schemeClr val="accent3"/>
                </a:solidFill>
              </a:rPr>
              <a:t>dentures</a:t>
            </a:r>
            <a:r>
              <a:rPr lang="en"/>
              <a:t>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chemeClr val="accent2"/>
                </a:solidFill>
              </a:rPr>
              <a:t>Xylitol </a:t>
            </a:r>
            <a:r>
              <a:rPr lang="en"/>
              <a:t>→ For clients who experience </a:t>
            </a:r>
            <a:r>
              <a:rPr lang="en">
                <a:solidFill>
                  <a:schemeClr val="accent3"/>
                </a:solidFill>
              </a:rPr>
              <a:t>dry mouth</a:t>
            </a:r>
            <a:r>
              <a:rPr lang="en"/>
              <a:t> (Pur Gum, xylitol mints). Only 6-10g/day should be used as more than 20g/day can cause gas and diarrhea.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70" name="Google Shape;27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21" y="3225334"/>
            <a:ext cx="1531625" cy="15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7719" y="3552444"/>
            <a:ext cx="1115125" cy="111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9122" y="3302188"/>
            <a:ext cx="892800" cy="13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62000" y="3340363"/>
            <a:ext cx="1181057" cy="13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15719" y="3519494"/>
            <a:ext cx="1181050" cy="11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Denture Care</a:t>
            </a:r>
            <a:endParaRPr/>
          </a:p>
        </p:txBody>
      </p:sp>
      <p:sp>
        <p:nvSpPr>
          <p:cNvPr id="280" name="Google Shape;280;p3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5732100" cy="22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is good to discuss with clients that they should be </a:t>
            </a:r>
            <a:r>
              <a:rPr lang="en">
                <a:solidFill>
                  <a:schemeClr val="accent3"/>
                </a:solidFill>
              </a:rPr>
              <a:t>taking their dentures OUT at night time</a:t>
            </a:r>
            <a:r>
              <a:rPr lang="en"/>
              <a:t>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Have a look in their mouths for any </a:t>
            </a:r>
            <a:r>
              <a:rPr lang="en">
                <a:solidFill>
                  <a:schemeClr val="accent3"/>
                </a:solidFill>
              </a:rPr>
              <a:t>red unusual spots</a:t>
            </a:r>
            <a:r>
              <a:rPr lang="en"/>
              <a:t> that may indicate an issue in their mouth.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accent3"/>
                </a:solidFill>
              </a:rPr>
              <a:t>Inspect their denture</a:t>
            </a:r>
            <a:r>
              <a:rPr lang="en"/>
              <a:t> for any </a:t>
            </a:r>
            <a:r>
              <a:rPr lang="en">
                <a:solidFill>
                  <a:schemeClr val="accent3"/>
                </a:solidFill>
              </a:rPr>
              <a:t>breaks or fractures</a:t>
            </a:r>
            <a:r>
              <a:rPr lang="en"/>
              <a:t> (this will call for a referral to a prosthodontist or their dentist to fix).</a:t>
            </a:r>
            <a:endParaRPr/>
          </a:p>
        </p:txBody>
      </p:sp>
      <p:pic>
        <p:nvPicPr>
          <p:cNvPr id="281" name="Google Shape;28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4900" y="2447650"/>
            <a:ext cx="1940325" cy="127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4900" y="918725"/>
            <a:ext cx="2040350" cy="137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Denture Care CONT...</a:t>
            </a:r>
            <a:endParaRPr b="1"/>
          </a:p>
        </p:txBody>
      </p:sp>
      <p:sp>
        <p:nvSpPr>
          <p:cNvPr id="288" name="Google Shape;288;p38"/>
          <p:cNvSpPr txBox="1">
            <a:spLocks noGrp="1"/>
          </p:cNvSpPr>
          <p:nvPr>
            <p:ph type="body" idx="1"/>
          </p:nvPr>
        </p:nvSpPr>
        <p:spPr>
          <a:xfrm>
            <a:off x="311700" y="1249075"/>
            <a:ext cx="76491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accent3"/>
                </a:solidFill>
              </a:rPr>
              <a:t>Brush the dentures every day</a:t>
            </a:r>
            <a:r>
              <a:rPr lang="en"/>
              <a:t> with a denture brush to ensure that biofilm is removed, as plaque can still form on false teeth!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Ensure that the </a:t>
            </a:r>
            <a:r>
              <a:rPr lang="en">
                <a:solidFill>
                  <a:schemeClr val="accent3"/>
                </a:solidFill>
              </a:rPr>
              <a:t>gums</a:t>
            </a:r>
            <a:r>
              <a:rPr lang="en"/>
              <a:t> of the client are </a:t>
            </a:r>
            <a:r>
              <a:rPr lang="en">
                <a:solidFill>
                  <a:schemeClr val="accent3"/>
                </a:solidFill>
              </a:rPr>
              <a:t>getting brushed</a:t>
            </a:r>
            <a:r>
              <a:rPr lang="en"/>
              <a:t> with a soft toothbrush or are being massaged as well to </a:t>
            </a:r>
            <a:r>
              <a:rPr lang="en">
                <a:solidFill>
                  <a:schemeClr val="accent3"/>
                </a:solidFill>
              </a:rPr>
              <a:t>keep this tissue healthy</a:t>
            </a:r>
            <a:r>
              <a:rPr lang="en"/>
              <a:t>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the product </a:t>
            </a:r>
            <a:r>
              <a:rPr lang="en">
                <a:solidFill>
                  <a:schemeClr val="accent3"/>
                </a:solidFill>
              </a:rPr>
              <a:t>polident</a:t>
            </a:r>
            <a:r>
              <a:rPr lang="en"/>
              <a:t> add the tablet in their denture container and fill with water and let the dentures sit in the solution </a:t>
            </a:r>
            <a:r>
              <a:rPr lang="en">
                <a:solidFill>
                  <a:schemeClr val="accent3"/>
                </a:solidFill>
              </a:rPr>
              <a:t>overnight</a:t>
            </a:r>
            <a:r>
              <a:rPr lang="en"/>
              <a:t>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Before placing the denture back into a client’s mouth the denture should </a:t>
            </a:r>
            <a:r>
              <a:rPr lang="en">
                <a:solidFill>
                  <a:schemeClr val="accent3"/>
                </a:solidFill>
              </a:rPr>
              <a:t>ALWAYS</a:t>
            </a:r>
            <a:r>
              <a:rPr lang="en"/>
              <a:t> be </a:t>
            </a:r>
            <a:r>
              <a:rPr lang="en">
                <a:solidFill>
                  <a:schemeClr val="accent3"/>
                </a:solidFill>
              </a:rPr>
              <a:t>rinsed off</a:t>
            </a:r>
            <a:r>
              <a:rPr lang="en"/>
              <a:t> to ensure that there is no solution left on it (TIP - place a towel at the bottom of the sink in case it        drops).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89" name="Google Shape;28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8887" y="1770587"/>
            <a:ext cx="1042925" cy="10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0262" y="2868050"/>
            <a:ext cx="960150" cy="96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963" y="482812"/>
            <a:ext cx="1233225" cy="123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9"/>
          <p:cNvSpPr/>
          <p:nvPr/>
        </p:nvSpPr>
        <p:spPr>
          <a:xfrm>
            <a:off x="-12125" y="12125"/>
            <a:ext cx="9144000" cy="1217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PRACTICE TIME!</a:t>
            </a:r>
            <a:endParaRPr sz="3600" b="1"/>
          </a:p>
        </p:txBody>
      </p:sp>
      <p:sp>
        <p:nvSpPr>
          <p:cNvPr id="298" name="Google Shape;298;p39"/>
          <p:cNvSpPr txBox="1">
            <a:spLocks noGrp="1"/>
          </p:cNvSpPr>
          <p:nvPr>
            <p:ph type="body" idx="1"/>
          </p:nvPr>
        </p:nvSpPr>
        <p:spPr>
          <a:xfrm>
            <a:off x="311700" y="1799875"/>
            <a:ext cx="8520600" cy="27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now going to practice: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interproximal aids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a sulcabrush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Brushing a denture</a:t>
            </a:r>
            <a:endParaRPr/>
          </a:p>
        </p:txBody>
      </p:sp>
      <p:pic>
        <p:nvPicPr>
          <p:cNvPr id="299" name="Google Shape;299;p39" descr="Cute happy smiling tooth doing exercises vecto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9675" y="1799879"/>
            <a:ext cx="1403700" cy="1474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7089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Ensure that </a:t>
            </a:r>
            <a:r>
              <a:rPr lang="en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you are patient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make your </a:t>
            </a:r>
            <a:r>
              <a:rPr lang="en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client comfortable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Treat them as you would </a:t>
            </a:r>
            <a:r>
              <a:rPr lang="en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any other person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 they are a person first and someone with a disease second!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Bite blocks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a good tool to have as they can help you look in their mouth and it ensures that your clients mouth </a:t>
            </a:r>
            <a:r>
              <a:rPr lang="en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stays open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without them accidentally closing and biting your hand.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some </a:t>
            </a:r>
            <a:r>
              <a:rPr lang="en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distractions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that someone could play with or just touch such as pictures, pamphlets, extra toothbrush or any aids you will give them.</a:t>
            </a:r>
            <a:endParaRPr/>
          </a:p>
        </p:txBody>
      </p:sp>
      <p:sp>
        <p:nvSpPr>
          <p:cNvPr id="305" name="Google Shape;305;p4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Strategies for the Physically Incapable Client </a:t>
            </a:r>
            <a:endParaRPr b="1"/>
          </a:p>
        </p:txBody>
      </p:sp>
      <p:pic>
        <p:nvPicPr>
          <p:cNvPr id="306" name="Google Shape;30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9175" y="1484600"/>
            <a:ext cx="1502425" cy="150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9385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Conditions with Strong Associations to Oral Health</a:t>
            </a:r>
            <a:r>
              <a:rPr lang="en"/>
              <a:t> </a:t>
            </a:r>
            <a:endParaRPr/>
          </a:p>
        </p:txBody>
      </p:sp>
      <p:sp>
        <p:nvSpPr>
          <p:cNvPr id="312" name="Google Shape;312;p4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chemeClr val="accent2"/>
                </a:solidFill>
              </a:rPr>
              <a:t>Aspiration pneumonia</a:t>
            </a:r>
            <a:r>
              <a:rPr lang="en"/>
              <a:t> → Lung infection due to food/liquid that stays in the airway enters the lungs and harmful bacteria grows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chemeClr val="accent2"/>
                </a:solidFill>
              </a:rPr>
              <a:t>Dysphagia</a:t>
            </a:r>
            <a:r>
              <a:rPr lang="en">
                <a:solidFill>
                  <a:schemeClr val="accent2"/>
                </a:solidFill>
              </a:rPr>
              <a:t> </a:t>
            </a:r>
            <a:r>
              <a:rPr lang="en"/>
              <a:t>→ </a:t>
            </a:r>
            <a:r>
              <a:rPr lang="en" sz="700"/>
              <a:t>  </a:t>
            </a:r>
            <a:r>
              <a:rPr lang="en"/>
              <a:t>Disorder resulting in difficulty swallowing due to various neurological/structural impairments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chemeClr val="accent2"/>
                </a:solidFill>
              </a:rPr>
              <a:t>Diabetes </a:t>
            </a:r>
            <a:r>
              <a:rPr lang="en"/>
              <a:t>→ if it is uncontrolled clients are at an increased risk for infection due to the body’s inability to heal adequately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chemeClr val="accent2"/>
                </a:solidFill>
              </a:rPr>
              <a:t>Cardiovascular disease</a:t>
            </a:r>
            <a:r>
              <a:rPr lang="en"/>
              <a:t> → when debris and plaque build in clients pockets bacteria enters and then can enter the bloodstream through infection and cause a blockage in their arteries </a:t>
            </a:r>
            <a:endParaRPr/>
          </a:p>
        </p:txBody>
      </p:sp>
      <p:pic>
        <p:nvPicPr>
          <p:cNvPr id="313" name="Google Shape;31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6545" y="3926570"/>
            <a:ext cx="2132725" cy="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The Role of a Dental Hygienist</a:t>
            </a:r>
            <a:endParaRPr b="1"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65577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chemeClr val="accent2"/>
                </a:solidFill>
              </a:rPr>
              <a:t>DENTAL HYGIENISTS</a:t>
            </a:r>
            <a:r>
              <a:rPr lang="en"/>
              <a:t> are </a:t>
            </a:r>
            <a:r>
              <a:rPr lang="en">
                <a:solidFill>
                  <a:schemeClr val="accent3"/>
                </a:solidFill>
              </a:rPr>
              <a:t>regulated health care professionals</a:t>
            </a:r>
            <a:r>
              <a:rPr lang="en"/>
              <a:t> that primarily focus on </a:t>
            </a:r>
            <a:r>
              <a:rPr lang="en">
                <a:solidFill>
                  <a:schemeClr val="accent3"/>
                </a:solidFill>
              </a:rPr>
              <a:t>oral health promotion</a:t>
            </a:r>
            <a:r>
              <a:rPr lang="en"/>
              <a:t> and </a:t>
            </a:r>
            <a:r>
              <a:rPr lang="en">
                <a:solidFill>
                  <a:schemeClr val="accent3"/>
                </a:solidFill>
              </a:rPr>
              <a:t>oral disease prevention</a:t>
            </a:r>
            <a:r>
              <a:rPr lang="en"/>
              <a:t>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accent3"/>
                </a:solidFill>
              </a:rPr>
              <a:t>Hygienists work with clients</a:t>
            </a:r>
            <a:r>
              <a:rPr lang="en"/>
              <a:t> to determine their current oral health status, provide care to </a:t>
            </a:r>
            <a:r>
              <a:rPr lang="en">
                <a:solidFill>
                  <a:schemeClr val="accent3"/>
                </a:solidFill>
              </a:rPr>
              <a:t>improve</a:t>
            </a:r>
            <a:r>
              <a:rPr lang="en"/>
              <a:t> their oral health, and help clients </a:t>
            </a:r>
            <a:r>
              <a:rPr lang="en">
                <a:solidFill>
                  <a:schemeClr val="accent3"/>
                </a:solidFill>
              </a:rPr>
              <a:t>maintain</a:t>
            </a:r>
            <a:r>
              <a:rPr lang="en"/>
              <a:t> the health of their mouth/teeth.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examples of care that a dental hygienist may provide includes taking radiographs, performing periodontal assessments, providing oral health coaching to promote effective home care, debridement of calculus from teeth, polishing, whitening, etc.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0" name="Google Shape;100;p15" descr="See the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9400" y="870050"/>
            <a:ext cx="1969800" cy="2962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2"/>
          <p:cNvSpPr txBox="1">
            <a:spLocks noGrp="1"/>
          </p:cNvSpPr>
          <p:nvPr>
            <p:ph type="title"/>
          </p:nvPr>
        </p:nvSpPr>
        <p:spPr>
          <a:xfrm>
            <a:off x="241250" y="169865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Questions?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319" name="Google Shape;319;p42"/>
          <p:cNvSpPr/>
          <p:nvPr/>
        </p:nvSpPr>
        <p:spPr>
          <a:xfrm>
            <a:off x="4559875" y="125"/>
            <a:ext cx="2292000" cy="51435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3"/>
          <p:cNvSpPr txBox="1">
            <a:spLocks noGrp="1"/>
          </p:cNvSpPr>
          <p:nvPr>
            <p:ph type="title"/>
          </p:nvPr>
        </p:nvSpPr>
        <p:spPr>
          <a:xfrm>
            <a:off x="2049450" y="2152350"/>
            <a:ext cx="5045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Thank You for Listening and Caring!!</a:t>
            </a:r>
            <a:endParaRPr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The Importance of Oral Care</a:t>
            </a:r>
            <a:endParaRPr b="1"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1715400" y="1243775"/>
            <a:ext cx="65919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accent3"/>
                </a:solidFill>
              </a:rPr>
              <a:t>Effective oral care</a:t>
            </a:r>
            <a:r>
              <a:rPr lang="en" dirty="0"/>
              <a:t> is the only way to prevent things like, cavities, gingivitis, periodontal disease, and reduces the risk of more serious conditions like heart disease,     stroke, etc.</a:t>
            </a:r>
            <a:endParaRPr dirty="0"/>
          </a:p>
        </p:txBody>
      </p:sp>
      <p:pic>
        <p:nvPicPr>
          <p:cNvPr id="107" name="Google Shape;107;p16" descr="cute tooth with question mark charact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00575"/>
            <a:ext cx="1403700" cy="14745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/>
        </p:nvSpPr>
        <p:spPr>
          <a:xfrm>
            <a:off x="311700" y="2781650"/>
            <a:ext cx="7018200" cy="21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Neglecting oral care</a:t>
            </a: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impacts foods being eaten and can lead to tooth decay, pain, an increased risk of needing dentures or partials, lost teeth, or contribute to overall declining health. 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Lack of oral care</a:t>
            </a: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can also lead to complications in persons who have conditions like uncontrolled diabetes, and vi</a:t>
            </a:r>
            <a:r>
              <a:rPr lang="en-CA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    versa as diabetes is a leading factor for periodontal     disease.. 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9" name="Google Shape;109;p16" descr="Happy cute tooth with lightbulb character vector" title="Happy cute tooth with lightbulb characte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8600" y="2167650"/>
            <a:ext cx="1403700" cy="1474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Relationship Between Oral and Systemic Health </a:t>
            </a:r>
            <a:endParaRPr b="1"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51660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1600"/>
              </a:spcAft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 relationship between oral health &amp; systemic health is </a:t>
            </a:r>
            <a:r>
              <a:rPr lang="en">
                <a:solidFill>
                  <a:schemeClr val="accent3"/>
                </a:solidFill>
              </a:rPr>
              <a:t>VERY </a:t>
            </a:r>
            <a:r>
              <a:rPr lang="en">
                <a:solidFill>
                  <a:srgbClr val="000000"/>
                </a:solidFill>
              </a:rPr>
              <a:t>important as when your mouth is unhealthy and diseased then the </a:t>
            </a:r>
            <a:r>
              <a:rPr lang="en">
                <a:solidFill>
                  <a:schemeClr val="accent3"/>
                </a:solidFill>
              </a:rPr>
              <a:t>bacteria</a:t>
            </a:r>
            <a:r>
              <a:rPr lang="en">
                <a:solidFill>
                  <a:srgbClr val="000000"/>
                </a:solidFill>
              </a:rPr>
              <a:t> that forms in your mouth </a:t>
            </a:r>
            <a:r>
              <a:rPr lang="en">
                <a:solidFill>
                  <a:schemeClr val="accent3"/>
                </a:solidFill>
              </a:rPr>
              <a:t>can travel</a:t>
            </a:r>
            <a:r>
              <a:rPr lang="en">
                <a:solidFill>
                  <a:srgbClr val="000000"/>
                </a:solidFill>
              </a:rPr>
              <a:t> through the infected areas and into your </a:t>
            </a:r>
            <a:r>
              <a:rPr lang="en">
                <a:solidFill>
                  <a:schemeClr val="accent3"/>
                </a:solidFill>
              </a:rPr>
              <a:t>bloodstream </a:t>
            </a:r>
            <a:r>
              <a:rPr lang="en">
                <a:solidFill>
                  <a:srgbClr val="000000"/>
                </a:solidFill>
              </a:rPr>
              <a:t>or down your </a:t>
            </a:r>
            <a:r>
              <a:rPr lang="en">
                <a:solidFill>
                  <a:schemeClr val="accent3"/>
                </a:solidFill>
              </a:rPr>
              <a:t>esophagus</a:t>
            </a:r>
            <a:r>
              <a:rPr lang="en">
                <a:solidFill>
                  <a:srgbClr val="000000"/>
                </a:solidFill>
              </a:rPr>
              <a:t>, which can then cause further complications for the </a:t>
            </a:r>
            <a:r>
              <a:rPr lang="en">
                <a:solidFill>
                  <a:schemeClr val="accent3"/>
                </a:solidFill>
              </a:rPr>
              <a:t>rest of your body</a:t>
            </a:r>
            <a:r>
              <a:rPr lang="en">
                <a:solidFill>
                  <a:srgbClr val="000000"/>
                </a:solidFill>
              </a:rPr>
              <a:t>.</a:t>
            </a:r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4425" y="1481075"/>
            <a:ext cx="1858200" cy="21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The Role of a Personal Support Worker</a:t>
            </a:r>
            <a:endParaRPr b="1"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3556800" cy="22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PSWs are caregivers for people who are elderly, ill, or simply need help completing daily tasks in their home. </a:t>
            </a:r>
            <a:r>
              <a:rPr lang="en">
                <a:solidFill>
                  <a:schemeClr val="accent3"/>
                </a:solidFill>
              </a:rPr>
              <a:t>This can also include providing oral health care. </a:t>
            </a:r>
            <a:endParaRPr>
              <a:solidFill>
                <a:schemeClr val="accent3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3" name="Google Shape;123;p18"/>
          <p:cNvSpPr txBox="1"/>
          <p:nvPr/>
        </p:nvSpPr>
        <p:spPr>
          <a:xfrm>
            <a:off x="4230375" y="1229875"/>
            <a:ext cx="4045200" cy="24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While PSWs are </a:t>
            </a:r>
            <a:r>
              <a:rPr lang="en"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NOT 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able to provide clients with extensive oral health care, they </a:t>
            </a:r>
            <a:r>
              <a:rPr lang="en"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ARE 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able to provide basic oral scans, tooth or denture brushing, as well as be able to recognize if something is wrong and when the client should be referred to see a dental professional.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4" name="Google Shape;124;p18" descr="Cute happy smiling tooth doing exercises vecto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250" y="3282504"/>
            <a:ext cx="1403700" cy="1474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5" name="Google Shape;125;p18" descr="Strong healthy happy human tooth character vecto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1100" y="3282504"/>
            <a:ext cx="1403700" cy="1474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241250" y="192725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The Basics of Oral Disease Etiology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131" name="Google Shape;131;p19"/>
          <p:cNvSpPr/>
          <p:nvPr/>
        </p:nvSpPr>
        <p:spPr>
          <a:xfrm>
            <a:off x="4559875" y="125"/>
            <a:ext cx="2292000" cy="51435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What is BIOFILM?</a:t>
            </a:r>
            <a:endParaRPr b="1"/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64827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chemeClr val="accent2"/>
                </a:solidFill>
              </a:rPr>
              <a:t>BIOFILM</a:t>
            </a:r>
            <a:r>
              <a:rPr lang="en"/>
              <a:t> is a </a:t>
            </a:r>
            <a:r>
              <a:rPr lang="en">
                <a:solidFill>
                  <a:schemeClr val="accent3"/>
                </a:solidFill>
              </a:rPr>
              <a:t>soft, bacterial film</a:t>
            </a:r>
            <a:r>
              <a:rPr lang="en"/>
              <a:t> that constantly forms on surfaces within the mouth; more commonly known as </a:t>
            </a:r>
            <a:r>
              <a:rPr lang="en">
                <a:solidFill>
                  <a:schemeClr val="accent3"/>
                </a:solidFill>
              </a:rPr>
              <a:t>plaque</a:t>
            </a:r>
            <a:r>
              <a:rPr lang="en"/>
              <a:t>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Biofilm is a complex arrangement of </a:t>
            </a:r>
            <a:r>
              <a:rPr lang="en">
                <a:solidFill>
                  <a:schemeClr val="accent3"/>
                </a:solidFill>
              </a:rPr>
              <a:t>bacteria</a:t>
            </a:r>
            <a:r>
              <a:rPr lang="en"/>
              <a:t>, and these bacteria can harm the surfaces they reside on.    </a:t>
            </a:r>
            <a:endParaRPr/>
          </a:p>
        </p:txBody>
      </p:sp>
      <p:pic>
        <p:nvPicPr>
          <p:cNvPr id="138" name="Google Shape;138;p20" descr="See the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850" y="3118800"/>
            <a:ext cx="3108324" cy="1350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 txBox="1"/>
          <p:nvPr/>
        </p:nvSpPr>
        <p:spPr>
          <a:xfrm>
            <a:off x="913655" y="2801837"/>
            <a:ext cx="10197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" name="Google Shape;140;p20" descr="See the source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7575" y="1017800"/>
            <a:ext cx="1710200" cy="15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/>
          <p:nvPr/>
        </p:nvSpPr>
        <p:spPr>
          <a:xfrm>
            <a:off x="7087726" y="1229884"/>
            <a:ext cx="1612800" cy="14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" name="Google Shape;14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3231650"/>
            <a:ext cx="1853802" cy="126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How Biofilm Affects the TEETH</a:t>
            </a:r>
            <a:endParaRPr b="1"/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3325" y="1170188"/>
            <a:ext cx="3818624" cy="265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691700" cy="29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</a:t>
            </a:r>
            <a:r>
              <a:rPr lang="en">
                <a:solidFill>
                  <a:schemeClr val="accent3"/>
                </a:solidFill>
              </a:rPr>
              <a:t>bacteria</a:t>
            </a:r>
            <a:r>
              <a:rPr lang="en"/>
              <a:t> within biofilm can interact with </a:t>
            </a:r>
            <a:r>
              <a:rPr lang="en">
                <a:solidFill>
                  <a:schemeClr val="accent3"/>
                </a:solidFill>
              </a:rPr>
              <a:t>fermentable carbohydrates</a:t>
            </a:r>
            <a:r>
              <a:rPr lang="en"/>
              <a:t> within the oral cavity. This interaction increases </a:t>
            </a:r>
            <a:r>
              <a:rPr lang="en">
                <a:solidFill>
                  <a:schemeClr val="accent3"/>
                </a:solidFill>
              </a:rPr>
              <a:t>oral acidity</a:t>
            </a:r>
            <a:r>
              <a:rPr lang="en"/>
              <a:t>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acidity within the biofilm can slowly </a:t>
            </a:r>
            <a:r>
              <a:rPr lang="en">
                <a:solidFill>
                  <a:schemeClr val="accent3"/>
                </a:solidFill>
              </a:rPr>
              <a:t>wear away the outer layer of the teeth</a:t>
            </a:r>
            <a:r>
              <a:rPr lang="en"/>
              <a:t> (the enamel) and progress the </a:t>
            </a:r>
            <a:r>
              <a:rPr lang="en">
                <a:solidFill>
                  <a:schemeClr val="accent3"/>
                </a:solidFill>
              </a:rPr>
              <a:t>dental caries</a:t>
            </a:r>
            <a:r>
              <a:rPr lang="en"/>
              <a:t>; more commonly known as cavities! </a:t>
            </a:r>
            <a:endParaRPr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1562</Words>
  <Application>Microsoft Office PowerPoint</Application>
  <PresentationFormat>On-screen Show (16:9)</PresentationFormat>
  <Paragraphs>117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Roboto</vt:lpstr>
      <vt:lpstr>Arial</vt:lpstr>
      <vt:lpstr>Geometric</vt:lpstr>
      <vt:lpstr>Providing Oral Care and Education to Your Patients</vt:lpstr>
      <vt:lpstr>Learning Objectives</vt:lpstr>
      <vt:lpstr>The Role of a Dental Hygienist</vt:lpstr>
      <vt:lpstr>The Importance of Oral Care</vt:lpstr>
      <vt:lpstr>Relationship Between Oral and Systemic Health </vt:lpstr>
      <vt:lpstr>The Role of a Personal Support Worker</vt:lpstr>
      <vt:lpstr>The Basics of Oral Disease Etiology</vt:lpstr>
      <vt:lpstr>What is BIOFILM?</vt:lpstr>
      <vt:lpstr>How Biofilm Affects the TEETH</vt:lpstr>
      <vt:lpstr>How Biofilm Affects the TEETH CONT...</vt:lpstr>
      <vt:lpstr>How Biofilm Affects the GUMS</vt:lpstr>
      <vt:lpstr>How Biofilm Affects the GUMS CONT...</vt:lpstr>
      <vt:lpstr>How Seniors are at Greater Risk for Oral Disease </vt:lpstr>
      <vt:lpstr>REVIEW TIME!</vt:lpstr>
      <vt:lpstr>Identifying Signs of Oral Disease</vt:lpstr>
      <vt:lpstr>How to Perform an Intraoral Scan</vt:lpstr>
      <vt:lpstr>Potential Abnormal Findings from an Oral Scan</vt:lpstr>
      <vt:lpstr>PRACTICE TIME!</vt:lpstr>
      <vt:lpstr>Prevention of Oral Disease</vt:lpstr>
      <vt:lpstr>How Can Oral Disease be Prevented?</vt:lpstr>
      <vt:lpstr>Brushing Technique for Biofilm Control</vt:lpstr>
      <vt:lpstr>PRACTICE TIME!</vt:lpstr>
      <vt:lpstr>Interproximal Aids </vt:lpstr>
      <vt:lpstr>Beneficial Oral Aids and Products</vt:lpstr>
      <vt:lpstr>Denture Care</vt:lpstr>
      <vt:lpstr>Denture Care CONT...</vt:lpstr>
      <vt:lpstr>PRACTICE TIME!</vt:lpstr>
      <vt:lpstr>Strategies for the Physically Incapable Client </vt:lpstr>
      <vt:lpstr>Conditions with Strong Associations to Oral Health </vt:lpstr>
      <vt:lpstr>Questions?</vt:lpstr>
      <vt:lpstr>Thank You for Listening and Caring!!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Providing Oral Care and Education to Your Patients</dc:title>
  <dc:creator>Cassondra Smith</dc:creator>
  <cp:lastModifiedBy>Cassondra Smith</cp:lastModifiedBy>
  <cp:revision>2</cp:revision>
  <dcterms:modified xsi:type="dcterms:W3CDTF">2019-11-10T18:21:38Z</dcterms:modified>
</cp:coreProperties>
</file>